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8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0" autoAdjust="0"/>
    <p:restoredTop sz="94586" autoAdjust="0"/>
  </p:normalViewPr>
  <p:slideViewPr>
    <p:cSldViewPr snapToGrid="0" snapToObjects="1">
      <p:cViewPr varScale="1">
        <p:scale>
          <a:sx n="102" d="100"/>
          <a:sy n="102" d="100"/>
        </p:scale>
        <p:origin x="3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622F6-8082-F643-9A62-F43B1E42D5FD}" type="datetimeFigureOut">
              <a:rPr lang="en-US" smtClean="0"/>
              <a:t>4/7/17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Isaac Romero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8E45A-155F-6041-8E33-979DE3537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116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1B83D-CD08-934A-888C-51B1C9F44462}" type="datetimeFigureOut">
              <a:rPr lang="en-US" smtClean="0"/>
              <a:t>4/7/17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Isaac Romero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616F7-3255-EB4C-ACD9-F0F1CA722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43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616F7-3255-EB4C-ACD9-F0F1CA7223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5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9616F7-3255-EB4C-ACD9-F0F1CA7223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0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8EFC-E485-2E42-9A04-E6031108D117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Isaac Romero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A3A4A56-F816-8141-92DE-41E1EF50E9BB}" type="datetime1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Isaac Romero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6D6-2FF4-344F-9469-31672BF13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D891-EC2F-F44B-B1A6-F98B292C2EE6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Isaac Romero 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D13F6CA-62AF-0541-A4D9-BAD519BBABE8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Isaac Romero 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8C65886-2083-C643-8AAD-A8251726F940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Isaac Romero 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9805-DDA9-5C4A-A093-E10A082F329B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Isaac Romero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6D6-2FF4-344F-9469-31672BF13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89E8-D1A9-2246-8E4D-6E80FD1139B5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Isaac Romero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6D6-2FF4-344F-9469-31672BF13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B0E5-4BF0-7D40-B015-5A99148F5136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Isaac Romero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6D6-2FF4-344F-9469-31672BF13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2B13-9430-C141-A342-880AF8B516BF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Isaac Romero 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EF6E-509B-2546-9B6D-25977B450BCB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Isaac Romero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903468B-0E1A-A447-9A73-000C1C92C7F7}" type="datetime1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Isaac Romero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6D6-2FF4-344F-9469-31672BF13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706A86F-0CC9-FA46-80D0-F0435FCCA1DD}" type="datetime1">
              <a:rPr lang="en-US" smtClean="0"/>
              <a:t>4/7/17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r>
              <a:rPr lang="en-US" smtClean="0"/>
              <a:t>Isaac Romero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6D6-2FF4-344F-9469-31672BF1365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17F5-011D-1A4B-9DDF-731BFB78845F}" type="datetime1">
              <a:rPr lang="en-US" smtClean="0"/>
              <a:t>4/7/17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Isaac Romero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6D6-2FF4-344F-9469-31672BF13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FCA8-57C1-4443-B073-59EC25DB7DA7}" type="datetime1">
              <a:rPr lang="en-US" smtClean="0"/>
              <a:t>4/7/17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Isaac Romero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6D6-2FF4-344F-9469-31672BF13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2D71A02-5226-0B4B-8B4E-A5564376FDF0}" type="datetime1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Isaac Romero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C1168B1-C0E4-BD4E-877A-967E958B45A5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Isaac Romero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6EC86D6-2FF4-344F-9469-31672BF136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89" r:id="rId2"/>
    <p:sldLayoutId id="2147484590" r:id="rId3"/>
    <p:sldLayoutId id="2147484591" r:id="rId4"/>
    <p:sldLayoutId id="2147484592" r:id="rId5"/>
    <p:sldLayoutId id="2147484593" r:id="rId6"/>
    <p:sldLayoutId id="2147484594" r:id="rId7"/>
    <p:sldLayoutId id="2147484595" r:id="rId8"/>
    <p:sldLayoutId id="2147484596" r:id="rId9"/>
    <p:sldLayoutId id="2147484597" r:id="rId10"/>
    <p:sldLayoutId id="2147484598" r:id="rId11"/>
    <p:sldLayoutId id="2147484599" r:id="rId12"/>
    <p:sldLayoutId id="2147484600" r:id="rId13"/>
    <p:sldLayoutId id="2147484601" r:id="rId14"/>
    <p:sldLayoutId id="2147484602" r:id="rId15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93102"/>
            <a:ext cx="8915400" cy="1142041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latin typeface="Century Gothic (Headings)"/>
                <a:cs typeface="Century Gothic (Headings)"/>
              </a:rPr>
              <a:t>Design of a Simple Test Fixture for a Powered Foot-Ankle Prosthesis</a:t>
            </a:r>
            <a:br>
              <a:rPr lang="en-US" dirty="0">
                <a:latin typeface="Century Gothic (Headings)"/>
                <a:cs typeface="Century Gothic (Headings)"/>
              </a:rPr>
            </a:br>
            <a:endParaRPr lang="en-US" dirty="0">
              <a:latin typeface="Century Gothic (Headings)"/>
              <a:cs typeface="Century Gothic (Headings)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Isaac Romero </a:t>
            </a:r>
          </a:p>
          <a:p>
            <a:r>
              <a:rPr lang="en-US" dirty="0" smtClean="0"/>
              <a:t>Faculty Mentor: John T. Tester, Ph.D. </a:t>
            </a:r>
          </a:p>
          <a:p>
            <a:endParaRPr lang="en-US" dirty="0"/>
          </a:p>
        </p:txBody>
      </p:sp>
      <p:pic>
        <p:nvPicPr>
          <p:cNvPr id="4" name="Picture 3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27" y="4050726"/>
            <a:ext cx="1713838" cy="2700015"/>
          </a:xfrm>
          <a:prstGeom prst="rect">
            <a:avLst/>
          </a:prstGeom>
        </p:spPr>
      </p:pic>
      <p:pic>
        <p:nvPicPr>
          <p:cNvPr id="5" name="Picture 4" descr="Nasa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98" y="4373337"/>
            <a:ext cx="2637838" cy="2132384"/>
          </a:xfrm>
          <a:prstGeom prst="rect">
            <a:avLst/>
          </a:prstGeom>
        </p:spPr>
      </p:pic>
      <p:pic>
        <p:nvPicPr>
          <p:cNvPr id="6" name="Picture 5" descr="thumbnail_NAU_primary_28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293" y="346874"/>
            <a:ext cx="3671824" cy="135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7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3894"/>
            <a:ext cx="8913813" cy="9144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1549584"/>
            <a:ext cx="7610476" cy="507030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ea typeface="ＭＳ 明朝"/>
                <a:cs typeface="Times New Roman"/>
              </a:rPr>
              <a:t>NAU researchers in biology and engineering conduct research projects in muscle modeling and human gait analysis. </a:t>
            </a:r>
            <a:r>
              <a:rPr lang="en-US" dirty="0">
                <a:latin typeface="Times New Roman"/>
                <a:cs typeface="Times New Roman"/>
              </a:rPr>
              <a:t> 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One </a:t>
            </a:r>
            <a:r>
              <a:rPr lang="en-US" dirty="0">
                <a:latin typeface="Times New Roman"/>
                <a:cs typeface="Times New Roman"/>
              </a:rPr>
              <a:t>experimental platform used is the commercially available BiOM prosthesis which is a powered, foot-ankle system [1]. 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Screen Shot 2015-12-22 at 1.38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46" y="3236297"/>
            <a:ext cx="2932047" cy="32821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4749" y="6604084"/>
            <a:ext cx="59998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/>
                <a:cs typeface="Times New Roman"/>
              </a:rPr>
              <a:t>[1]Petak, JL. Provide title. Masters thesis. Northern Arizona University. 2015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089" y="3608351"/>
            <a:ext cx="3136900" cy="2171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6D6-2FF4-344F-9469-31672BF13650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33947" y="6438270"/>
            <a:ext cx="1579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Times" charset="0"/>
                <a:ea typeface="Times" charset="0"/>
                <a:cs typeface="Times" charset="0"/>
              </a:rPr>
              <a:t>Isaac Romero</a:t>
            </a:r>
            <a:endParaRPr lang="en-US" sz="11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5852"/>
            <a:ext cx="8913813" cy="91440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1582314"/>
            <a:ext cx="7610476" cy="186522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ea typeface="ＭＳ 明朝"/>
              </a:rPr>
              <a:t>NAU researchers are modifying the BiOM control </a:t>
            </a:r>
            <a:r>
              <a:rPr lang="en-US" dirty="0" smtClean="0">
                <a:latin typeface="Times New Roman"/>
                <a:ea typeface="ＭＳ 明朝"/>
              </a:rPr>
              <a:t>software.</a:t>
            </a:r>
          </a:p>
          <a:p>
            <a:pPr lvl="2">
              <a:buFont typeface="Wingdings" charset="2"/>
              <a:buChar char="v"/>
            </a:pPr>
            <a:r>
              <a:rPr lang="en-US" dirty="0" smtClean="0">
                <a:latin typeface="Times New Roman"/>
                <a:ea typeface="ＭＳ 明朝"/>
              </a:rPr>
              <a:t>Control algorithms revisions are frequent because of adjusted muscle model adaptations </a:t>
            </a:r>
          </a:p>
          <a:p>
            <a:pPr lvl="2">
              <a:buFont typeface="Wingdings" charset="2"/>
              <a:buChar char="v"/>
            </a:pPr>
            <a:r>
              <a:rPr lang="en-US" dirty="0" smtClean="0">
                <a:latin typeface="Times New Roman"/>
                <a:ea typeface="ＭＳ 明朝"/>
              </a:rPr>
              <a:t>Revisions include hard-coded user parameters </a:t>
            </a:r>
          </a:p>
          <a:p>
            <a:pPr lvl="2">
              <a:buFont typeface="Wingdings" charset="2"/>
              <a:buChar char="v"/>
            </a:pPr>
            <a:r>
              <a:rPr lang="en-US" dirty="0" smtClean="0">
                <a:latin typeface="Times New Roman"/>
                <a:ea typeface="ＭＳ 明朝"/>
              </a:rPr>
              <a:t>Verification testing before subject use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Times New Roman"/>
              <a:ea typeface="ＭＳ 明朝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6D6-2FF4-344F-9469-31672BF13650}" type="slidenum">
              <a:rPr lang="en-US" smtClean="0"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33947" y="6438270"/>
            <a:ext cx="1579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Times" charset="0"/>
                <a:ea typeface="Times" charset="0"/>
                <a:cs typeface="Times" charset="0"/>
              </a:rPr>
              <a:t>Isaac Romero</a:t>
            </a:r>
            <a:endParaRPr lang="en-US" sz="1100" dirty="0"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382" y="21508782"/>
            <a:ext cx="3828773" cy="5080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782" y="21661182"/>
            <a:ext cx="3828773" cy="50801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2182" y="21813582"/>
            <a:ext cx="3828773" cy="50801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62" y="3599597"/>
            <a:ext cx="1931336" cy="25625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3524" y="4613098"/>
            <a:ext cx="2397211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Control algorithm code</a:t>
            </a:r>
            <a:endParaRPr lang="en-US" sz="20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747" y="4408830"/>
            <a:ext cx="2660650" cy="1497792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2718485" y="4880881"/>
            <a:ext cx="556054" cy="2222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009720" y="4855930"/>
            <a:ext cx="556054" cy="2222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9447"/>
            <a:ext cx="8913813" cy="914400"/>
          </a:xfrm>
        </p:spPr>
        <p:txBody>
          <a:bodyPr/>
          <a:lstStyle/>
          <a:p>
            <a:r>
              <a:rPr lang="en-US" dirty="0" smtClean="0">
                <a:latin typeface="Century Gothic (Headings)"/>
                <a:cs typeface="Century Gothic (Headings)"/>
              </a:rPr>
              <a:t>Problem Statement</a:t>
            </a:r>
            <a:endParaRPr lang="en-US" dirty="0">
              <a:latin typeface="Century Gothic (Headings)"/>
              <a:cs typeface="Century Gothic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1400548"/>
            <a:ext cx="7605506" cy="3428367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/>
                <a:ea typeface="ＭＳ 明朝"/>
              </a:rPr>
              <a:t>Need for a physical </a:t>
            </a:r>
            <a:r>
              <a:rPr lang="en-US" dirty="0">
                <a:latin typeface="Times New Roman"/>
                <a:ea typeface="ＭＳ 明朝"/>
              </a:rPr>
              <a:t>testing fixture </a:t>
            </a:r>
            <a:r>
              <a:rPr lang="en-US" dirty="0" smtClean="0">
                <a:latin typeface="Times New Roman"/>
                <a:ea typeface="ＭＳ 明朝"/>
              </a:rPr>
              <a:t>to </a:t>
            </a:r>
            <a:r>
              <a:rPr lang="en-US" sz="2000" dirty="0" smtClean="0">
                <a:latin typeface="Times New Roman"/>
                <a:ea typeface="ＭＳ 明朝"/>
              </a:rPr>
              <a:t>conveniently test updated </a:t>
            </a:r>
            <a:r>
              <a:rPr lang="en-US" sz="2000" dirty="0">
                <a:latin typeface="Times New Roman"/>
                <a:ea typeface="ＭＳ 明朝"/>
              </a:rPr>
              <a:t>control software </a:t>
            </a:r>
            <a:r>
              <a:rPr lang="en-US" sz="2000" dirty="0" smtClean="0">
                <a:latin typeface="Times New Roman"/>
                <a:ea typeface="ＭＳ 明朝"/>
              </a:rPr>
              <a:t>revisions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Design a test system that is simple </a:t>
            </a:r>
            <a:r>
              <a:rPr lang="en-US" dirty="0">
                <a:latin typeface="Times New Roman"/>
                <a:cs typeface="Times New Roman"/>
              </a:rPr>
              <a:t>to apply and </a:t>
            </a:r>
            <a:r>
              <a:rPr lang="en-US" dirty="0" smtClean="0">
                <a:latin typeface="Times New Roman"/>
                <a:cs typeface="Times New Roman"/>
              </a:rPr>
              <a:t>control.</a:t>
            </a:r>
          </a:p>
          <a:p>
            <a:pPr lvl="2" algn="just">
              <a:buFont typeface="Wingdings" charset="2"/>
              <a:buChar char="v"/>
            </a:pPr>
            <a:r>
              <a:rPr lang="en-US" sz="2000" dirty="0" smtClean="0">
                <a:latin typeface="Times New Roman"/>
                <a:cs typeface="Times New Roman"/>
              </a:rPr>
              <a:t>Mimic a simple calibration </a:t>
            </a:r>
            <a:r>
              <a:rPr lang="en-US" sz="2000" dirty="0">
                <a:latin typeface="Times New Roman"/>
                <a:cs typeface="Times New Roman"/>
              </a:rPr>
              <a:t>test output with </a:t>
            </a:r>
            <a:r>
              <a:rPr lang="en-US" sz="2000" dirty="0" smtClean="0">
                <a:latin typeface="Times New Roman"/>
                <a:cs typeface="Times New Roman"/>
              </a:rPr>
              <a:t>repeatable output data (ankle angle and ankle torque)</a:t>
            </a:r>
          </a:p>
          <a:p>
            <a:pPr lvl="2" algn="just">
              <a:buFont typeface="Wingdings" charset="2"/>
              <a:buChar char="v"/>
            </a:pP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dirty="0" smtClean="0">
                <a:latin typeface="Times New Roman"/>
                <a:cs typeface="Times New Roman"/>
              </a:rPr>
              <a:t>nable future updates to the test system that </a:t>
            </a:r>
            <a:r>
              <a:rPr lang="en-US" sz="2000" dirty="0">
                <a:latin typeface="Times New Roman"/>
                <a:cs typeface="Times New Roman"/>
              </a:rPr>
              <a:t>allow for more complex motion input on the foot </a:t>
            </a:r>
            <a:r>
              <a:rPr lang="en-US" sz="2000" dirty="0" smtClean="0">
                <a:latin typeface="Times New Roman"/>
                <a:cs typeface="Times New Roman"/>
              </a:rPr>
              <a:t>bed [3].</a:t>
            </a:r>
            <a:endParaRPr lang="en-US" sz="20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3" descr="States of Gai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9"/>
          <a:stretch/>
        </p:blipFill>
        <p:spPr>
          <a:xfrm>
            <a:off x="1201145" y="4227445"/>
            <a:ext cx="6267095" cy="2134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4749" y="6547128"/>
            <a:ext cx="599988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/>
                <a:cs typeface="Times New Roman"/>
              </a:rPr>
              <a:t>[3] Herr, H. 2011. ”Controlling torque in a prosthesis or </a:t>
            </a:r>
            <a:r>
              <a:rPr lang="en-US" sz="900" dirty="0" err="1" smtClean="0">
                <a:latin typeface="Times New Roman"/>
                <a:cs typeface="Times New Roman"/>
              </a:rPr>
              <a:t>orthosis</a:t>
            </a:r>
            <a:r>
              <a:rPr lang="en-US" sz="900" dirty="0" smtClean="0">
                <a:latin typeface="Times New Roman"/>
                <a:cs typeface="Times New Roman"/>
              </a:rPr>
              <a:t> based on a deflection of series elastic element”, U.S. Patent 20110295385a1. </a:t>
            </a:r>
          </a:p>
          <a:p>
            <a:endParaRPr lang="en-US" sz="9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109405" y="4603628"/>
            <a:ext cx="2291394" cy="1643824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6D6-2FF4-344F-9469-31672BF13650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33947" y="6438270"/>
            <a:ext cx="1579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Times" charset="0"/>
                <a:ea typeface="Times" charset="0"/>
                <a:cs typeface="Times" charset="0"/>
              </a:rPr>
              <a:t>Isaac Romero</a:t>
            </a:r>
            <a:endParaRPr lang="en-US" sz="11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6955"/>
            <a:ext cx="8913813" cy="914400"/>
          </a:xfrm>
        </p:spPr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81" y="1427006"/>
            <a:ext cx="4166357" cy="45165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Test Logistics: Challenging to schedule subjects with trans-</a:t>
            </a:r>
            <a:r>
              <a:rPr lang="en-US" dirty="0" err="1" smtClean="0">
                <a:latin typeface="Times New Roman"/>
                <a:cs typeface="Times New Roman"/>
              </a:rPr>
              <a:t>tibial</a:t>
            </a:r>
            <a:r>
              <a:rPr lang="en-US" dirty="0" smtClean="0">
                <a:latin typeface="Times New Roman"/>
                <a:cs typeface="Times New Roman"/>
              </a:rPr>
              <a:t> amputations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Robotic ankle needs to be tuned prior to subject arrival</a:t>
            </a:r>
          </a:p>
          <a:p>
            <a:r>
              <a:rPr lang="en-US" dirty="0" smtClean="0">
                <a:latin typeface="Times New Roman"/>
                <a:ea typeface="ＭＳ 明朝"/>
                <a:cs typeface="Times New Roman"/>
              </a:rPr>
              <a:t>Previous testing format: Pole Test</a:t>
            </a:r>
            <a:endParaRPr lang="en-US" dirty="0" smtClean="0">
              <a:latin typeface="Times New Roman"/>
              <a:cs typeface="Times New Roman"/>
            </a:endParaRPr>
          </a:p>
          <a:p>
            <a:pPr lvl="2">
              <a:buFont typeface="Wingdings" charset="2"/>
              <a:buChar char="v"/>
            </a:pPr>
            <a:r>
              <a:rPr lang="en-US" sz="2000" dirty="0" smtClean="0">
                <a:latin typeface="Times New Roman"/>
                <a:cs typeface="Times New Roman"/>
              </a:rPr>
              <a:t>Not </a:t>
            </a:r>
            <a:r>
              <a:rPr lang="en-US" sz="2000" dirty="0">
                <a:latin typeface="Times New Roman"/>
                <a:cs typeface="Times New Roman"/>
              </a:rPr>
              <a:t>a repeatable test and results in inconsistent data.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lvl="2">
              <a:buFont typeface="Wingdings" charset="2"/>
              <a:buChar char="v"/>
            </a:pPr>
            <a:r>
              <a:rPr lang="en-US" sz="2000" dirty="0" smtClean="0">
                <a:latin typeface="Times New Roman"/>
                <a:ea typeface="ＭＳ 明朝"/>
                <a:cs typeface="Times New Roman"/>
              </a:rPr>
              <a:t>Researchers struggle to apply an appropriate amount of force</a:t>
            </a:r>
            <a:endParaRPr lang="en-US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7-02-03 at 2.3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10" y="1427007"/>
            <a:ext cx="4569469" cy="271250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6D6-2FF4-344F-9469-31672BF13650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33947" y="6438270"/>
            <a:ext cx="1579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Times" charset="0"/>
                <a:ea typeface="Times" charset="0"/>
                <a:cs typeface="Times" charset="0"/>
              </a:rPr>
              <a:t>Isaac Romero</a:t>
            </a:r>
            <a:endParaRPr lang="en-US" sz="1100" dirty="0"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4488" y="4490799"/>
            <a:ext cx="2375173" cy="178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9757"/>
            <a:ext cx="8913813" cy="914400"/>
          </a:xfrm>
        </p:spPr>
        <p:txBody>
          <a:bodyPr/>
          <a:lstStyle/>
          <a:p>
            <a:r>
              <a:rPr lang="en-US" dirty="0" smtClean="0"/>
              <a:t>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1576867"/>
            <a:ext cx="7610476" cy="367076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A single </a:t>
            </a:r>
            <a:r>
              <a:rPr lang="en-US" b="1" dirty="0">
                <a:latin typeface="Times New Roman"/>
                <a:cs typeface="Times New Roman"/>
              </a:rPr>
              <a:t>displacement</a:t>
            </a:r>
            <a:r>
              <a:rPr lang="en-US" dirty="0">
                <a:latin typeface="Times New Roman"/>
                <a:cs typeface="Times New Roman"/>
              </a:rPr>
              <a:t> step function is required for input to the system. </a:t>
            </a:r>
            <a:endParaRPr lang="en-US" dirty="0" smtClean="0">
              <a:latin typeface="Times New Roman"/>
              <a:cs typeface="Times New Roman"/>
            </a:endParaRPr>
          </a:p>
          <a:p>
            <a:pPr lvl="2">
              <a:buFont typeface="Wingdings" charset="2"/>
              <a:buChar char="v"/>
            </a:pPr>
            <a:r>
              <a:rPr lang="en-US" dirty="0" smtClean="0">
                <a:latin typeface="Times New Roman"/>
                <a:cs typeface="Times New Roman"/>
              </a:rPr>
              <a:t>Displacement </a:t>
            </a:r>
            <a:r>
              <a:rPr lang="en-US" dirty="0">
                <a:latin typeface="Times New Roman"/>
                <a:cs typeface="Times New Roman"/>
              </a:rPr>
              <a:t>stroke </a:t>
            </a:r>
            <a:r>
              <a:rPr lang="en-US" dirty="0" smtClean="0">
                <a:latin typeface="Times New Roman"/>
                <a:cs typeface="Times New Roman"/>
              </a:rPr>
              <a:t>obtained </a:t>
            </a:r>
            <a:r>
              <a:rPr lang="en-US" dirty="0">
                <a:latin typeface="Times New Roman"/>
                <a:cs typeface="Times New Roman"/>
              </a:rPr>
              <a:t>from </a:t>
            </a:r>
            <a:r>
              <a:rPr lang="en-US" dirty="0" smtClean="0">
                <a:latin typeface="Times New Roman"/>
                <a:cs typeface="Times New Roman"/>
              </a:rPr>
              <a:t>robotic ankle geometry </a:t>
            </a:r>
            <a:r>
              <a:rPr lang="en-US" dirty="0">
                <a:latin typeface="Times New Roman"/>
                <a:cs typeface="Times New Roman"/>
              </a:rPr>
              <a:t>and angle of foot rotation. 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The max </a:t>
            </a:r>
            <a:r>
              <a:rPr lang="en-US" b="1" dirty="0">
                <a:latin typeface="Times New Roman"/>
                <a:cs typeface="Times New Roman"/>
              </a:rPr>
              <a:t>force</a:t>
            </a:r>
            <a:r>
              <a:rPr lang="en-US" dirty="0">
                <a:latin typeface="Times New Roman"/>
                <a:cs typeface="Times New Roman"/>
              </a:rPr>
              <a:t> required to stimulate powered plantar flexion (toe off) was obtained from past level walking experiments with subjects.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3" descr="Screen Shot 2017-03-07 at 1.2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4" y="2937026"/>
            <a:ext cx="1381641" cy="1355071"/>
          </a:xfrm>
          <a:prstGeom prst="rect">
            <a:avLst/>
          </a:prstGeom>
        </p:spPr>
      </p:pic>
      <p:pic>
        <p:nvPicPr>
          <p:cNvPr id="5" name="Picture 4" descr="Screen Shot 2017-03-07 at 1.21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37" y="2837830"/>
            <a:ext cx="4972495" cy="1454267"/>
          </a:xfrm>
          <a:prstGeom prst="rect">
            <a:avLst/>
          </a:prstGeom>
        </p:spPr>
      </p:pic>
      <p:pic>
        <p:nvPicPr>
          <p:cNvPr id="7" name="Picture 6" descr="Screen Shot 2017-02-03 at 3.10.42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6" r="607" b="39463"/>
          <a:stretch/>
        </p:blipFill>
        <p:spPr>
          <a:xfrm>
            <a:off x="2706127" y="5740275"/>
            <a:ext cx="3814225" cy="8288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6D6-2FF4-344F-9469-31672BF13650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33947" y="6438270"/>
            <a:ext cx="1579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Times" charset="0"/>
                <a:ea typeface="Times" charset="0"/>
                <a:cs typeface="Times" charset="0"/>
              </a:rPr>
              <a:t>Isaac Romero</a:t>
            </a:r>
            <a:endParaRPr lang="en-US" sz="1100" dirty="0"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75" y="5203083"/>
            <a:ext cx="2785349" cy="6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2294"/>
            <a:ext cx="8913813" cy="914400"/>
          </a:xfrm>
        </p:spPr>
        <p:txBody>
          <a:bodyPr/>
          <a:lstStyle/>
          <a:p>
            <a:r>
              <a:rPr lang="en-US" dirty="0" smtClean="0"/>
              <a:t>Design 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18" y="1442303"/>
            <a:ext cx="4859549" cy="5075551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Pneumatic piston actuator </a:t>
            </a:r>
          </a:p>
          <a:p>
            <a:pPr lvl="2">
              <a:buFont typeface="Wingdings" charset="2"/>
              <a:buChar char="v"/>
            </a:pPr>
            <a:r>
              <a:rPr lang="en-US" dirty="0" smtClean="0">
                <a:latin typeface="Times New Roman"/>
                <a:cs typeface="Times New Roman"/>
              </a:rPr>
              <a:t>double action </a:t>
            </a:r>
            <a:endParaRPr lang="en-US" dirty="0">
              <a:latin typeface="Times New Roman"/>
              <a:cs typeface="Times New Roman"/>
            </a:endParaRPr>
          </a:p>
          <a:p>
            <a:pPr lvl="2">
              <a:buFont typeface="Wingdings" charset="2"/>
              <a:buChar char="v"/>
            </a:pPr>
            <a:r>
              <a:rPr lang="en-US" dirty="0" smtClean="0">
                <a:latin typeface="Times New Roman"/>
                <a:cs typeface="Times New Roman"/>
              </a:rPr>
              <a:t>controlled by single solenoid valve</a:t>
            </a:r>
          </a:p>
          <a:p>
            <a:pPr lvl="2">
              <a:buFont typeface="Wingdings" charset="2"/>
              <a:buChar char="v"/>
            </a:pPr>
            <a:r>
              <a:rPr lang="en-US" dirty="0" smtClean="0">
                <a:latin typeface="Times New Roman"/>
                <a:cs typeface="Times New Roman"/>
              </a:rPr>
              <a:t>Stimulate toe off reaction  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Compliant pylon </a:t>
            </a:r>
            <a:r>
              <a:rPr lang="en-US" dirty="0">
                <a:latin typeface="Times New Roman"/>
                <a:cs typeface="Times New Roman"/>
              </a:rPr>
              <a:t>connection </a:t>
            </a:r>
            <a:endParaRPr lang="en-US" dirty="0" smtClean="0">
              <a:latin typeface="Times New Roman"/>
              <a:cs typeface="Times New Roman"/>
            </a:endParaRPr>
          </a:p>
          <a:p>
            <a:pPr lvl="2">
              <a:buFont typeface="Wingdings" charset="2"/>
              <a:buChar char="v"/>
            </a:pPr>
            <a:r>
              <a:rPr lang="en-US" dirty="0" smtClean="0">
                <a:latin typeface="Times New Roman"/>
                <a:cs typeface="Times New Roman"/>
              </a:rPr>
              <a:t>absorb </a:t>
            </a:r>
            <a:r>
              <a:rPr lang="en-US" dirty="0">
                <a:latin typeface="Times New Roman"/>
                <a:cs typeface="Times New Roman"/>
              </a:rPr>
              <a:t>transverse and normal </a:t>
            </a:r>
            <a:r>
              <a:rPr lang="en-US" dirty="0" smtClean="0">
                <a:latin typeface="Times New Roman"/>
                <a:cs typeface="Times New Roman"/>
              </a:rPr>
              <a:t>forces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6D6-2FF4-344F-9469-31672BF13650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33947" y="6438270"/>
            <a:ext cx="1579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Times" charset="0"/>
                <a:ea typeface="Times" charset="0"/>
                <a:cs typeface="Times" charset="0"/>
              </a:rPr>
              <a:t>Isaac Romero</a:t>
            </a:r>
            <a:endParaRPr lang="en-US" sz="1100" dirty="0"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2" y="3771238"/>
            <a:ext cx="3054519" cy="2797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56" y="1418824"/>
            <a:ext cx="3192038" cy="495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5253"/>
            <a:ext cx="8913813" cy="914400"/>
          </a:xfrm>
        </p:spPr>
        <p:txBody>
          <a:bodyPr/>
          <a:lstStyle/>
          <a:p>
            <a:r>
              <a:rPr lang="en-US" dirty="0" smtClean="0"/>
              <a:t>Anticipated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1429346"/>
            <a:ext cx="7610476" cy="367076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Robust experimental platform</a:t>
            </a:r>
          </a:p>
          <a:p>
            <a:pPr lvl="2">
              <a:buFont typeface="Wingdings" charset="2"/>
              <a:buChar char="v"/>
            </a:pPr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ecord repeatable output </a:t>
            </a:r>
            <a:r>
              <a:rPr lang="en-US" dirty="0">
                <a:latin typeface="Times New Roman"/>
                <a:cs typeface="Times New Roman"/>
              </a:rPr>
              <a:t>data 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Provide a variable force to simulate different subject parameters</a:t>
            </a:r>
          </a:p>
          <a:p>
            <a:pPr lvl="2">
              <a:buFont typeface="Wingdings" charset="2"/>
              <a:buChar char="v"/>
            </a:pPr>
            <a:r>
              <a:rPr lang="en-US" dirty="0" smtClean="0">
                <a:latin typeface="Times New Roman"/>
                <a:cs typeface="Times New Roman"/>
              </a:rPr>
              <a:t>weight</a:t>
            </a:r>
          </a:p>
          <a:p>
            <a:pPr lvl="2">
              <a:buFont typeface="Wingdings" charset="2"/>
              <a:buChar char="v"/>
            </a:pPr>
            <a:r>
              <a:rPr lang="en-US" dirty="0" smtClean="0">
                <a:latin typeface="Times New Roman"/>
                <a:cs typeface="Times New Roman"/>
              </a:rPr>
              <a:t>foot size </a:t>
            </a:r>
          </a:p>
          <a:p>
            <a:pPr lvl="2">
              <a:buFont typeface="Wingdings" charset="2"/>
              <a:buChar char="v"/>
            </a:pPr>
            <a:r>
              <a:rPr lang="en-US" dirty="0" smtClean="0">
                <a:latin typeface="Times New Roman"/>
                <a:cs typeface="Times New Roman"/>
              </a:rPr>
              <a:t>limb length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Allow for test fixture updates</a:t>
            </a:r>
          </a:p>
          <a:p>
            <a:pPr lvl="2">
              <a:buFont typeface="Wingdings" charset="2"/>
              <a:buChar char="v"/>
            </a:pPr>
            <a:r>
              <a:rPr lang="en-US" dirty="0" smtClean="0">
                <a:latin typeface="Times New Roman"/>
                <a:cs typeface="Times New Roman"/>
              </a:rPr>
              <a:t>All five stages of level walking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6D6-2FF4-344F-9469-31672BF13650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33947" y="6438270"/>
            <a:ext cx="1579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Times" charset="0"/>
                <a:ea typeface="Times" charset="0"/>
                <a:cs typeface="Times" charset="0"/>
              </a:rPr>
              <a:t>Isaac Romero</a:t>
            </a:r>
            <a:endParaRPr lang="en-US" sz="11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Faculty mentor: Dr. John Tester</a:t>
            </a:r>
          </a:p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Arizona NASA Space Grant Consortium</a:t>
            </a:r>
          </a:p>
          <a:p>
            <a:pPr lvl="2">
              <a:buFont typeface="Wingdings" charset="2"/>
              <a:buChar char="v"/>
            </a:pP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Dr. Nadine Barlow </a:t>
            </a:r>
          </a:p>
          <a:p>
            <a:pPr lvl="2">
              <a:buFont typeface="Wingdings" charset="2"/>
              <a:buChar char="v"/>
            </a:pP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Kathleen Stigmon </a:t>
            </a:r>
          </a:p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RAPIDLab at Northern Arizona University </a:t>
            </a:r>
          </a:p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NAU Center for Bio Engineering Innovation 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6D6-2FF4-344F-9469-31672BF1365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33947" y="6438270"/>
            <a:ext cx="1579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Times" charset="0"/>
                <a:ea typeface="Times" charset="0"/>
                <a:cs typeface="Times" charset="0"/>
              </a:rPr>
              <a:t>Isaac Romero</a:t>
            </a:r>
            <a:endParaRPr lang="en-US" sz="11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46304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5564</TotalTime>
  <Words>419</Words>
  <Application>Microsoft Macintosh PowerPoint</Application>
  <PresentationFormat>On-screen Show (4:3)</PresentationFormat>
  <Paragraphs>73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Century Gothic</vt:lpstr>
      <vt:lpstr>Century Gothic (Headings)</vt:lpstr>
      <vt:lpstr>ＭＳ 明朝</vt:lpstr>
      <vt:lpstr>Times</vt:lpstr>
      <vt:lpstr>Times New Roman</vt:lpstr>
      <vt:lpstr>Wingdings</vt:lpstr>
      <vt:lpstr>Wingdings 2</vt:lpstr>
      <vt:lpstr>Perception</vt:lpstr>
      <vt:lpstr>Design of a Simple Test Fixture for a Powered Foot-Ankle Prosthesis </vt:lpstr>
      <vt:lpstr>Introduction</vt:lpstr>
      <vt:lpstr>Introduction </vt:lpstr>
      <vt:lpstr>Problem Statement</vt:lpstr>
      <vt:lpstr>Purpose</vt:lpstr>
      <vt:lpstr>Methods </vt:lpstr>
      <vt:lpstr>Design Characteristics </vt:lpstr>
      <vt:lpstr>Anticipated Results </vt:lpstr>
      <vt:lpstr>Acknowledgements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a Simple Test Fixture for a Powered Foot-Ankle Prosthesis </dc:title>
  <dc:creator>Isaac Jerome Romero</dc:creator>
  <cp:lastModifiedBy>Isaac Romero</cp:lastModifiedBy>
  <cp:revision>49</cp:revision>
  <dcterms:created xsi:type="dcterms:W3CDTF">2017-03-07T17:01:43Z</dcterms:created>
  <dcterms:modified xsi:type="dcterms:W3CDTF">2017-04-08T06:26:25Z</dcterms:modified>
</cp:coreProperties>
</file>